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7" r:id="rId2"/>
    <p:sldId id="260" r:id="rId3"/>
    <p:sldId id="258" r:id="rId4"/>
    <p:sldId id="259" r:id="rId5"/>
    <p:sldId id="262" r:id="rId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53"/>
    <p:restoredTop sz="86406"/>
  </p:normalViewPr>
  <p:slideViewPr>
    <p:cSldViewPr snapToGrid="0">
      <p:cViewPr>
        <p:scale>
          <a:sx n="87" d="100"/>
          <a:sy n="87" d="100"/>
        </p:scale>
        <p:origin x="552" y="7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C1FFF-0AE5-F844-888C-263165CF543C}" type="datetimeFigureOut">
              <a:rPr lang="nl-NL" smtClean="0"/>
              <a:t>06-01-2026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9B2ED-3A55-9F4A-BE45-A3088F83F4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8643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9B2ED-3A55-9F4A-BE45-A3088F83F45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8012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6397F-A530-1EFC-6E92-4E330BB9B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F3599E-2ED8-76AA-4211-AEC354804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5E02246-58F9-87DC-5E0E-63116FB3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A621-FC7A-AC45-BD72-A02C1ECB3BFA}" type="datetimeFigureOut">
              <a:rPr lang="nl-NL" smtClean="0"/>
              <a:t>06-01-2026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ECBFB3-3447-7833-4FC1-2FC3730CB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3EA044-C7C7-16BC-BDE5-75B5EF3FD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7DFA-05FD-1540-810F-6B2F047626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152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C7138-3AC4-6EA2-4CD3-1EDDF94A9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6FCA968-806F-6D7F-B8C1-4F63593E2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B6C278-52F3-16AA-3B3E-3CF7F0777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A621-FC7A-AC45-BD72-A02C1ECB3BFA}" type="datetimeFigureOut">
              <a:rPr lang="nl-NL" smtClean="0"/>
              <a:t>06-01-2026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58282E-2189-C84A-83F4-6421F5B9E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6DE8BF-1542-8566-A89B-DB64ECD18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7DFA-05FD-1540-810F-6B2F047626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024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BFADBFF-60B9-8A90-A2B9-FB435BDB0D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07A4F19-E639-319E-74E7-19A202705F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2DD4EC-7CEE-61B6-8479-484940C9F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A621-FC7A-AC45-BD72-A02C1ECB3BFA}" type="datetimeFigureOut">
              <a:rPr lang="nl-NL" smtClean="0"/>
              <a:t>06-01-2026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0228E8-55BD-0EBE-725A-029699602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41CA13-29D3-781F-344D-9FB6AB52B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7DFA-05FD-1540-810F-6B2F047626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1973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4302E2-4E40-D33C-3CD7-8861F65F0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27C208-01F0-CA68-EDEC-BC15815BB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FB87CC-888D-1B31-E586-ED15746AA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A621-FC7A-AC45-BD72-A02C1ECB3BFA}" type="datetimeFigureOut">
              <a:rPr lang="nl-NL" smtClean="0"/>
              <a:t>06-01-2026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A1613B-5BB9-BA68-6CC2-54E9BB468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4CF489-5DFF-39CC-4B32-5BA87E24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7DFA-05FD-1540-810F-6B2F047626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0382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033D0E-322F-B7F2-9F0A-33941E9A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3021D5D-4937-4395-D36F-8D7A29387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46FA14-AF5C-5D35-1F36-8DC4587E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A621-FC7A-AC45-BD72-A02C1ECB3BFA}" type="datetimeFigureOut">
              <a:rPr lang="nl-NL" smtClean="0"/>
              <a:t>06-01-2026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ED1BAF-F685-D635-E89A-144DF5B3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DDB9D3-D2CC-16AD-9025-BF4D82B87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7DFA-05FD-1540-810F-6B2F047626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597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020A17-5A1E-21F7-2C92-8CE95CFF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70D3D8-EFAF-1EF0-0136-968FAE286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E40B015-93C9-7F75-121A-88CA4F7F2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CE16EF-7BD6-64F8-5934-D6DF76322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A621-FC7A-AC45-BD72-A02C1ECB3BFA}" type="datetimeFigureOut">
              <a:rPr lang="nl-NL" smtClean="0"/>
              <a:t>06-01-2026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6B882AD-59C9-DD31-E506-3C64BDBBE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BE71BB9-EC56-CC7F-5C91-3C51ACD46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7DFA-05FD-1540-810F-6B2F047626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531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1D2E93-3ED4-DC13-B4FB-D7CB7B3EE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920B8D-5C98-0784-EFC6-7B19A87E0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606CCB6-91E4-38F5-283B-E3775207A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BA6A79B-D58E-B4AC-3137-BDB22B7869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4813C1A-AF5C-225B-9BB8-96E281741A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EC42861-5FCC-C6E9-85BE-A569DD489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A621-FC7A-AC45-BD72-A02C1ECB3BFA}" type="datetimeFigureOut">
              <a:rPr lang="nl-NL" smtClean="0"/>
              <a:t>06-01-2026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EF8197A-2928-B510-2F5B-45F18BDA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539A29E-5563-59AF-C016-7CA3D31D5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7DFA-05FD-1540-810F-6B2F047626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1379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8AF529-D5B9-01FC-4CAE-E171F60D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6793428-CD7D-1A52-D22C-B5FE8E15A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A621-FC7A-AC45-BD72-A02C1ECB3BFA}" type="datetimeFigureOut">
              <a:rPr lang="nl-NL" smtClean="0"/>
              <a:t>06-01-2026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6996132-1CF9-A34E-7C37-A6A774E74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9224322-86CC-096D-F7A7-C83A2C534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7DFA-05FD-1540-810F-6B2F047626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35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43A72CF-4D74-D2FD-BC21-8B974D83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A621-FC7A-AC45-BD72-A02C1ECB3BFA}" type="datetimeFigureOut">
              <a:rPr lang="nl-NL" smtClean="0"/>
              <a:t>06-01-2026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2E4FC54-BC15-8C18-A991-2F5067B1C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5FD384E-F77C-9A0B-83BC-19D621AAB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7DFA-05FD-1540-810F-6B2F047626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087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B3D3F-81B9-16A1-7071-6CD985FF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852AEE-3B68-779F-4388-33E1B7ABB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AC89D59-7673-023A-AAA2-F1C0AB2A6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253C7CC-ADAD-0A0D-0D58-613679987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A621-FC7A-AC45-BD72-A02C1ECB3BFA}" type="datetimeFigureOut">
              <a:rPr lang="nl-NL" smtClean="0"/>
              <a:t>06-01-2026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6FE58E1-8421-C16E-1C60-9DDFB8333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EB63A3A-9BA3-9271-F2FE-20CF2FC4E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7DFA-05FD-1540-810F-6B2F047626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170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73B492-C8CA-5B9D-2BC6-1C8D30364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EA2626C-C25E-EB63-1F26-B01E757CA7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2FD3D81-5155-FE3C-65AC-BA8ED681B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DF61C75-57A9-9146-0861-6A99A6D6E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A621-FC7A-AC45-BD72-A02C1ECB3BFA}" type="datetimeFigureOut">
              <a:rPr lang="nl-NL" smtClean="0"/>
              <a:t>06-01-2026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0D3A13C-AD76-D3B4-C12A-13DF91948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F5EA4F9-629F-BE47-8E26-47827E9B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17DFA-05FD-1540-810F-6B2F047626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240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2EA7130-3382-7189-3329-5D23B739B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659086-A127-C78B-920F-0A455ED02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D1E6F5-85C7-05BF-6E5F-D0B0FA0D42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7AA621-FC7A-AC45-BD72-A02C1ECB3BFA}" type="datetimeFigureOut">
              <a:rPr lang="nl-NL" smtClean="0"/>
              <a:t>06-01-2026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573930-8F90-F65E-33FC-74098B237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1E4026-DAA9-29DA-6111-9B1CDFE18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317DFA-05FD-1540-810F-6B2F0476267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044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hyperlink" Target="https://www.natgeojunior.nl/nieuws/david-attenborough-maakt-aanval-ijsbeer-mee/" TargetMode="External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atgeojunior.nl/nieuws/david-attenborough-maakt-aanval-ijsbeer-mee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Afbeelding 22" descr="Winter dieren-foto's - Download gratis hoogwaardige afbeeldingen | Freepik">
            <a:extLst>
              <a:ext uri="{FF2B5EF4-FFF2-40B4-BE49-F238E27FC236}">
                <a16:creationId xmlns:a16="http://schemas.microsoft.com/office/drawing/2014/main" id="{E8053EF6-0786-9988-4586-EF1B9FB20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0" r="-2" b="20595"/>
          <a:stretch>
            <a:fillRect/>
          </a:stretch>
        </p:blipFill>
        <p:spPr bwMode="auto"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EB0347-B61E-7057-2A05-461414947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choolKX_New" panose="02000000000000000000" pitchFamily="2" charset="0"/>
              </a:rPr>
              <a:t>Tekenopdracht</a:t>
            </a: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choolKX_New" panose="02000000000000000000" pitchFamily="2" charset="0"/>
              </a:rPr>
              <a:t> winter</a:t>
            </a:r>
          </a:p>
        </p:txBody>
      </p:sp>
      <p:pic>
        <p:nvPicPr>
          <p:cNvPr id="17" name="Afbeelding 16" descr="Pinguïns | Soorten, leefgebied en andere weetjes">
            <a:extLst>
              <a:ext uri="{FF2B5EF4-FFF2-40B4-BE49-F238E27FC236}">
                <a16:creationId xmlns:a16="http://schemas.microsoft.com/office/drawing/2014/main" id="{A955375F-CACC-4CCB-7A2A-805C2E0AC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r="5130" b="-1"/>
          <a:stretch>
            <a:fillRect/>
          </a:stretch>
        </p:blipFill>
        <p:spPr bwMode="auto"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fbeelding 3" descr="Ijsbeer valt David Attenborough aan | National Geographic Junior">
            <a:extLst>
              <a:ext uri="{FF2B5EF4-FFF2-40B4-BE49-F238E27FC236}">
                <a16:creationId xmlns:a16="http://schemas.microsoft.com/office/drawing/2014/main" id="{56F332A1-ABD2-CCD4-1E7B-9D589A3083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1401"/>
          <a:stretch>
            <a:fillRect/>
          </a:stretch>
        </p:blipFill>
        <p:spPr bwMode="auto">
          <a:xfrm rot="10800000" flipV="1">
            <a:off x="1374116" y="10145394"/>
            <a:ext cx="1853240" cy="2383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 descr="Pinguïns | Soorten, leefgebied en andere weetjes">
            <a:extLst>
              <a:ext uri="{FF2B5EF4-FFF2-40B4-BE49-F238E27FC236}">
                <a16:creationId xmlns:a16="http://schemas.microsoft.com/office/drawing/2014/main" id="{39D9617E-8AEB-C9CF-B79B-EBB3D14D5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r="15934"/>
          <a:stretch>
            <a:fillRect/>
          </a:stretch>
        </p:blipFill>
        <p:spPr bwMode="auto">
          <a:xfrm rot="10800000" flipV="1">
            <a:off x="1271881" y="9269095"/>
            <a:ext cx="1888369" cy="20049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Alles over de pinguin">
            <a:extLst>
              <a:ext uri="{FF2B5EF4-FFF2-40B4-BE49-F238E27FC236}">
                <a16:creationId xmlns:a16="http://schemas.microsoft.com/office/drawing/2014/main" id="{2731EE97-A3DF-DB11-A5A2-20BA3459BA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0"/>
          <a:stretch>
            <a:fillRect/>
          </a:stretch>
        </p:blipFill>
        <p:spPr bwMode="auto">
          <a:xfrm rot="10800000" flipV="1">
            <a:off x="1210921" y="10132694"/>
            <a:ext cx="1902894" cy="17135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 descr="IJsvogels in Nederland – leefgebied en bedreigingen | Natuurmonumenten">
            <a:extLst>
              <a:ext uri="{FF2B5EF4-FFF2-40B4-BE49-F238E27FC236}">
                <a16:creationId xmlns:a16="http://schemas.microsoft.com/office/drawing/2014/main" id="{D5D3596B-48E5-0FAC-010C-423585E471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8" t="11970" r="9423" b="8323"/>
          <a:stretch>
            <a:fillRect/>
          </a:stretch>
        </p:blipFill>
        <p:spPr bwMode="auto">
          <a:xfrm rot="10800000" flipV="1">
            <a:off x="1308075" y="10248900"/>
            <a:ext cx="1902557" cy="1171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Afbeelding 9" descr="Walrus | Krant van de Aarde">
            <a:extLst>
              <a:ext uri="{FF2B5EF4-FFF2-40B4-BE49-F238E27FC236}">
                <a16:creationId xmlns:a16="http://schemas.microsoft.com/office/drawing/2014/main" id="{A80882F5-B0F3-3D6F-502E-D53F0D3F80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0"/>
          <a:stretch>
            <a:fillRect/>
          </a:stretch>
        </p:blipFill>
        <p:spPr bwMode="auto">
          <a:xfrm rot="10800000" flipV="1">
            <a:off x="1701775" y="10243184"/>
            <a:ext cx="1695327" cy="14082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Afbeelding 10" descr="Ijzige eekhoorn posters &amp; art prints door Johnny Kääpä - Printler">
            <a:extLst>
              <a:ext uri="{FF2B5EF4-FFF2-40B4-BE49-F238E27FC236}">
                <a16:creationId xmlns:a16="http://schemas.microsoft.com/office/drawing/2014/main" id="{6C82E19A-ADEE-FEF2-484B-A560ADBCC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252196" y="10220325"/>
            <a:ext cx="1882796" cy="265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 descr="Sticker Paard staat in sneeuw in de winter - PIXERS.NL">
            <a:extLst>
              <a:ext uri="{FF2B5EF4-FFF2-40B4-BE49-F238E27FC236}">
                <a16:creationId xmlns:a16="http://schemas.microsoft.com/office/drawing/2014/main" id="{62EFA6B0-7523-38DE-EC58-B290DB1D80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-1" r="5192" b="11237"/>
          <a:stretch>
            <a:fillRect/>
          </a:stretch>
        </p:blipFill>
        <p:spPr bwMode="auto">
          <a:xfrm rot="10800000" flipV="1">
            <a:off x="1369670" y="10403204"/>
            <a:ext cx="1867089" cy="12749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Afbeelding 13" descr="Winter dieren-foto's - Download gratis hoogwaardige afbeeldingen | Freepik">
            <a:extLst>
              <a:ext uri="{FF2B5EF4-FFF2-40B4-BE49-F238E27FC236}">
                <a16:creationId xmlns:a16="http://schemas.microsoft.com/office/drawing/2014/main" id="{CE2F3379-59F7-E61E-833B-BB4F9ACD9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8325" r="14521" b="15767"/>
          <a:stretch>
            <a:fillRect/>
          </a:stretch>
        </p:blipFill>
        <p:spPr bwMode="auto">
          <a:xfrm rot="10800000" flipV="1">
            <a:off x="1454761" y="10013950"/>
            <a:ext cx="1852902" cy="26429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Afbeelding 26" descr="Afbeelding met kleding, Menselijk gezicht, tekenfilm, persoon&#10;&#10;Door AI gegenereerde inhoud is mogelijk onjuist.">
            <a:extLst>
              <a:ext uri="{FF2B5EF4-FFF2-40B4-BE49-F238E27FC236}">
                <a16:creationId xmlns:a16="http://schemas.microsoft.com/office/drawing/2014/main" id="{FD91FD53-6B1A-FC8F-F9C4-7229D0ADDE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78913" y="5944898"/>
            <a:ext cx="913092" cy="91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5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os in de sneeuw">
            <a:extLst>
              <a:ext uri="{FF2B5EF4-FFF2-40B4-BE49-F238E27FC236}">
                <a16:creationId xmlns:a16="http://schemas.microsoft.com/office/drawing/2014/main" id="{6DF8107E-2E34-85B7-8B2D-FC33D8282B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6994" r="-1" b="3697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17EF35F-41AB-F893-297D-695FA0625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</a:rPr>
              <a:t>Aan welke dieren denken jullie bij het thema winter?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97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B2983-85AD-8969-1A7A-18DF1B094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61" y="1260150"/>
            <a:ext cx="4426755" cy="761271"/>
          </a:xfrm>
        </p:spPr>
        <p:txBody>
          <a:bodyPr>
            <a:normAutofit/>
          </a:bodyPr>
          <a:lstStyle/>
          <a:p>
            <a:r>
              <a:rPr lang="nl-NL" sz="4000" b="1" dirty="0">
                <a:latin typeface="SchoolKX_New" panose="02000000000000000000" pitchFamily="2" charset="0"/>
              </a:rPr>
              <a:t>Doel: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4C4A9FB-7BC4-BB9D-F45B-76D991701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68" y="2162735"/>
            <a:ext cx="6201631" cy="2020825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SchoolKX_New" panose="02000000000000000000" pitchFamily="2" charset="0"/>
              </a:rPr>
              <a:t>Ik </a:t>
            </a:r>
            <a:r>
              <a:rPr lang="en-US" dirty="0" err="1">
                <a:latin typeface="SchoolKX_New" panose="02000000000000000000" pitchFamily="2" charset="0"/>
              </a:rPr>
              <a:t>kan</a:t>
            </a:r>
            <a:r>
              <a:rPr lang="en-US" dirty="0">
                <a:latin typeface="SchoolKX_New" panose="02000000000000000000" pitchFamily="2" charset="0"/>
              </a:rPr>
              <a:t> de </a:t>
            </a:r>
            <a:r>
              <a:rPr lang="en-US" dirty="0" err="1">
                <a:latin typeface="SchoolKX_New" panose="02000000000000000000" pitchFamily="2" charset="0"/>
              </a:rPr>
              <a:t>andere</a:t>
            </a:r>
            <a:r>
              <a:rPr lang="en-US" dirty="0">
                <a:latin typeface="SchoolKX_New" panose="02000000000000000000" pitchFamily="2" charset="0"/>
              </a:rPr>
              <a:t> </a:t>
            </a:r>
            <a:r>
              <a:rPr lang="en-US" dirty="0" err="1">
                <a:latin typeface="SchoolKX_New" panose="02000000000000000000" pitchFamily="2" charset="0"/>
              </a:rPr>
              <a:t>helft</a:t>
            </a:r>
            <a:r>
              <a:rPr lang="en-US" dirty="0">
                <a:latin typeface="SchoolKX_New" panose="02000000000000000000" pitchFamily="2" charset="0"/>
              </a:rPr>
              <a:t> </a:t>
            </a:r>
            <a:r>
              <a:rPr lang="en-US" dirty="0" err="1">
                <a:latin typeface="SchoolKX_New" panose="02000000000000000000" pitchFamily="2" charset="0"/>
              </a:rPr>
              <a:t>tekenen</a:t>
            </a:r>
            <a:r>
              <a:rPr lang="en-US" dirty="0">
                <a:latin typeface="SchoolKX_New" panose="02000000000000000000" pitchFamily="2" charset="0"/>
              </a:rPr>
              <a:t>.</a:t>
            </a:r>
          </a:p>
        </p:txBody>
      </p:sp>
      <p:sp>
        <p:nvSpPr>
          <p:cNvPr id="37" name="Oval 31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Tijdelijke aanduiding voor inhoud 3" descr="Zachte winter gunstig voor ijsvogels: hoop op herstel | de Volkskrant">
            <a:extLst>
              <a:ext uri="{FF2B5EF4-FFF2-40B4-BE49-F238E27FC236}">
                <a16:creationId xmlns:a16="http://schemas.microsoft.com/office/drawing/2014/main" id="{D31C4CCD-5E26-554F-5CF1-6151CB261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4" b="7"/>
          <a:stretch>
            <a:fillRect/>
          </a:stretch>
        </p:blipFill>
        <p:spPr bwMode="auto">
          <a:xfrm>
            <a:off x="5761975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Freeform: Shape 33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fbeelding 8" descr="Close-up van een zeehond">
            <a:extLst>
              <a:ext uri="{FF2B5EF4-FFF2-40B4-BE49-F238E27FC236}">
                <a16:creationId xmlns:a16="http://schemas.microsoft.com/office/drawing/2014/main" id="{FC0B7B3A-8F0E-2779-B019-A8BCD0DC0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3" r="17498" b="2"/>
          <a:stretch>
            <a:fillRect/>
          </a:stretch>
        </p:blipFill>
        <p:spPr bwMode="auto">
          <a:xfrm>
            <a:off x="5933788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</p:spPr>
      </p:pic>
      <p:pic>
        <p:nvPicPr>
          <p:cNvPr id="10" name="Afbeelding 9" descr="Walrus | Krant van de Aarde">
            <a:extLst>
              <a:ext uri="{FF2B5EF4-FFF2-40B4-BE49-F238E27FC236}">
                <a16:creationId xmlns:a16="http://schemas.microsoft.com/office/drawing/2014/main" id="{733B0832-F740-8F9E-5F6E-49D6381D3F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6" r="2" b="2"/>
          <a:stretch>
            <a:fillRect/>
          </a:stretch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0930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0935"/>
            <a:ext cx="1732108" cy="217511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Ijsbeer valt David Attenborough aan | National Geographic Junior">
            <a:extLst>
              <a:ext uri="{FF2B5EF4-FFF2-40B4-BE49-F238E27FC236}">
                <a16:creationId xmlns:a16="http://schemas.microsoft.com/office/drawing/2014/main" id="{BA32F445-5A2C-C58C-E289-BCFC1B55E5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2280" r="-1" b="16736"/>
          <a:stretch>
            <a:fillRect/>
          </a:stretch>
        </p:blipFill>
        <p:spPr bwMode="auto">
          <a:xfrm>
            <a:off x="20" y="4414950"/>
            <a:ext cx="1568072" cy="1847088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IJsvogels in Nederland – leefgebied en bedreigingen | Natuurmonumenten">
            <a:extLst>
              <a:ext uri="{FF2B5EF4-FFF2-40B4-BE49-F238E27FC236}">
                <a16:creationId xmlns:a16="http://schemas.microsoft.com/office/drawing/2014/main" id="{0168DACE-31CC-AD22-8747-259811C0EF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1888"/>
          <a:stretch>
            <a:fillRect/>
          </a:stretch>
        </p:blipFill>
        <p:spPr bwMode="auto">
          <a:xfrm>
            <a:off x="1866382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 descr="Alles over de pinguin">
            <a:extLst>
              <a:ext uri="{FF2B5EF4-FFF2-40B4-BE49-F238E27FC236}">
                <a16:creationId xmlns:a16="http://schemas.microsoft.com/office/drawing/2014/main" id="{2E398307-5F47-107F-46FE-E26F84C9C8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5" r="13554" b="-4"/>
          <a:stretch>
            <a:fillRect/>
          </a:stretch>
        </p:blipFill>
        <p:spPr bwMode="auto"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1787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2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A66574-858B-E9B0-B62E-65BDAECEF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6909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solidFill>
                  <a:srgbClr val="FFFFFF"/>
                </a:solidFill>
                <a:latin typeface="SchoolKX_New" panose="02000000000000000000" pitchFamily="2" charset="0"/>
              </a:rPr>
              <a:t>Succescriteria</a:t>
            </a:r>
            <a:r>
              <a:rPr lang="en-US" sz="3600" kern="1200" dirty="0">
                <a:solidFill>
                  <a:srgbClr val="FFFFFF"/>
                </a:solidFill>
                <a:latin typeface="SchoolKX_New" panose="02000000000000000000" pitchFamily="2" charset="0"/>
              </a:rPr>
              <a:t>: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3FE28C8D-CE4B-1560-13B0-F738B4B67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56" y="2474260"/>
            <a:ext cx="3607930" cy="3677158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SchoolKX_New" panose="02000000000000000000" pitchFamily="2" charset="0"/>
              </a:rPr>
              <a:t>Je </a:t>
            </a:r>
            <a:r>
              <a:rPr lang="en-US" sz="2000" dirty="0" err="1">
                <a:solidFill>
                  <a:srgbClr val="FFFFFF"/>
                </a:solidFill>
                <a:latin typeface="SchoolKX_New" panose="02000000000000000000" pitchFamily="2" charset="0"/>
              </a:rPr>
              <a:t>kunt</a:t>
            </a:r>
            <a:r>
              <a:rPr lang="en-US" sz="2000" dirty="0">
                <a:solidFill>
                  <a:srgbClr val="FFFFFF"/>
                </a:solidFill>
                <a:latin typeface="SchoolKX_New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choolKX_New" panose="02000000000000000000" pitchFamily="2" charset="0"/>
              </a:rPr>
              <a:t>zelf</a:t>
            </a:r>
            <a:r>
              <a:rPr lang="en-US" sz="2000" dirty="0">
                <a:solidFill>
                  <a:srgbClr val="FFFFFF"/>
                </a:solidFill>
                <a:latin typeface="SchoolKX_New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choolKX_New" panose="02000000000000000000" pitchFamily="2" charset="0"/>
              </a:rPr>
              <a:t>een</a:t>
            </a:r>
            <a:r>
              <a:rPr lang="en-US" sz="2000" dirty="0">
                <a:solidFill>
                  <a:srgbClr val="FFFFFF"/>
                </a:solidFill>
                <a:latin typeface="SchoolKX_New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choolKX_New" panose="02000000000000000000" pitchFamily="2" charset="0"/>
              </a:rPr>
              <a:t>succescriteria</a:t>
            </a:r>
            <a:r>
              <a:rPr lang="en-US" sz="2000" dirty="0">
                <a:solidFill>
                  <a:srgbClr val="FFFFFF"/>
                </a:solidFill>
                <a:latin typeface="SchoolKX_New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choolKX_New" panose="02000000000000000000" pitchFamily="2" charset="0"/>
              </a:rPr>
              <a:t>toevoegen</a:t>
            </a:r>
            <a:endParaRPr lang="en-US" sz="2000" dirty="0">
              <a:solidFill>
                <a:srgbClr val="FFFFFF"/>
              </a:solidFill>
              <a:latin typeface="SchoolKX_New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431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inhoud 3">
            <a:extLst>
              <a:ext uri="{FF2B5EF4-FFF2-40B4-BE49-F238E27FC236}">
                <a16:creationId xmlns:a16="http://schemas.microsoft.com/office/drawing/2014/main" id="{8F3AF23D-0F0C-A487-57E1-D42F29C532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159" r="16522"/>
          <a:stretch>
            <a:fillRect/>
          </a:stretch>
        </p:blipFill>
        <p:spPr>
          <a:xfrm rot="5400000">
            <a:off x="244716" y="-244716"/>
            <a:ext cx="3170907" cy="366034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4E0C1C5-99A0-38AA-F269-6F48A14D42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08" t="16619" r="14219" b="15080"/>
          <a:stretch>
            <a:fillRect/>
          </a:stretch>
        </p:blipFill>
        <p:spPr>
          <a:xfrm rot="5400000">
            <a:off x="3615671" y="-5062"/>
            <a:ext cx="3650223" cy="366034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1D0CC23-1C25-3DDF-1982-D571B539A6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402" r="17525"/>
          <a:stretch>
            <a:fillRect/>
          </a:stretch>
        </p:blipFill>
        <p:spPr>
          <a:xfrm rot="5400000">
            <a:off x="8146023" y="-875069"/>
            <a:ext cx="3170907" cy="492104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7C09076-D0D7-F09F-C554-0402E1A62A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972" t="9042" r="8536" b="5148"/>
          <a:stretch>
            <a:fillRect/>
          </a:stretch>
        </p:blipFill>
        <p:spPr>
          <a:xfrm rot="5400000">
            <a:off x="-241064" y="3219891"/>
            <a:ext cx="3879172" cy="339704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7063531-0E3E-E855-DFE0-6F915D4F9A0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629" t="5253" r="8482" b="12290"/>
          <a:stretch>
            <a:fillRect/>
          </a:stretch>
        </p:blipFill>
        <p:spPr>
          <a:xfrm rot="5400000">
            <a:off x="3052742" y="3286256"/>
            <a:ext cx="3952913" cy="3264309"/>
          </a:xfrm>
          <a:prstGeom prst="rect">
            <a:avLst/>
          </a:prstGeom>
        </p:spPr>
      </p:pic>
      <p:pic>
        <p:nvPicPr>
          <p:cNvPr id="11" name="Tijdelijke aanduiding voor inhoud 4">
            <a:extLst>
              <a:ext uri="{FF2B5EF4-FFF2-40B4-BE49-F238E27FC236}">
                <a16:creationId xmlns:a16="http://schemas.microsoft.com/office/drawing/2014/main" id="{14D5363B-FB0D-75A7-E0AA-51A6F7811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6627509" y="2941958"/>
            <a:ext cx="5564491" cy="3952912"/>
          </a:xfrm>
        </p:spPr>
      </p:pic>
    </p:spTree>
    <p:extLst>
      <p:ext uri="{BB962C8B-B14F-4D97-AF65-F5344CB8AC3E}">
        <p14:creationId xmlns:p14="http://schemas.microsoft.com/office/powerpoint/2010/main" val="318373368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30</Words>
  <Application>Microsoft Macintosh PowerPoint</Application>
  <PresentationFormat>Breedbeeld</PresentationFormat>
  <Paragraphs>7</Paragraphs>
  <Slides>5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SchoolKX_New</vt:lpstr>
      <vt:lpstr>Kantoorthema</vt:lpstr>
      <vt:lpstr>Tekenopdracht winter</vt:lpstr>
      <vt:lpstr>Aan welke dieren denken jullie bij het thema winter?</vt:lpstr>
      <vt:lpstr>Doel:</vt:lpstr>
      <vt:lpstr>Succescriteria: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Michelle Vis</dc:creator>
  <cp:lastModifiedBy>Michelle Vis</cp:lastModifiedBy>
  <cp:revision>8</cp:revision>
  <dcterms:created xsi:type="dcterms:W3CDTF">2025-12-30T20:36:38Z</dcterms:created>
  <dcterms:modified xsi:type="dcterms:W3CDTF">2026-01-06T20:45:54Z</dcterms:modified>
</cp:coreProperties>
</file>